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5" r:id="rId1"/>
  </p:sldMasterIdLst>
  <p:notesMasterIdLst>
    <p:notesMasterId r:id="rId27"/>
  </p:notesMasterIdLst>
  <p:sldIdLst>
    <p:sldId id="256" r:id="rId2"/>
    <p:sldId id="257" r:id="rId3"/>
    <p:sldId id="260" r:id="rId4"/>
    <p:sldId id="258" r:id="rId5"/>
    <p:sldId id="259" r:id="rId6"/>
    <p:sldId id="268" r:id="rId7"/>
    <p:sldId id="262" r:id="rId8"/>
    <p:sldId id="267" r:id="rId9"/>
    <p:sldId id="264" r:id="rId10"/>
    <p:sldId id="261" r:id="rId11"/>
    <p:sldId id="265" r:id="rId12"/>
    <p:sldId id="266" r:id="rId13"/>
    <p:sldId id="269" r:id="rId14"/>
    <p:sldId id="270" r:id="rId15"/>
    <p:sldId id="271" r:id="rId16"/>
    <p:sldId id="278" r:id="rId17"/>
    <p:sldId id="263" r:id="rId18"/>
    <p:sldId id="272" r:id="rId19"/>
    <p:sldId id="273" r:id="rId20"/>
    <p:sldId id="275" r:id="rId21"/>
    <p:sldId id="276" r:id="rId22"/>
    <p:sldId id="277" r:id="rId23"/>
    <p:sldId id="274" r:id="rId24"/>
    <p:sldId id="280" r:id="rId25"/>
    <p:sldId id="27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09" d="100"/>
          <a:sy n="109" d="100"/>
        </p:scale>
        <p:origin x="132" y="5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57D558-D5D1-46D0-A26E-2F5CF7EB1A0A}" type="datetimeFigureOut">
              <a:rPr lang="en-AU" smtClean="0"/>
              <a:t>16/04/2015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CD1092-17D3-4F78-848F-4212167968C7}" type="slidenum">
              <a:rPr lang="en-AU" smtClean="0"/>
              <a:t>‹#›</a:t>
            </a:fld>
            <a:endParaRPr lang="en-AU"/>
          </a:p>
        </p:txBody>
      </p:sp>
    </p:spTree>
    <p:extLst>
      <p:ext uri="{BB962C8B-B14F-4D97-AF65-F5344CB8AC3E}">
        <p14:creationId xmlns:p14="http://schemas.microsoft.com/office/powerpoint/2010/main" val="1303037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lnSpcReduction="10000"/>
          </a:bodyPr>
          <a:lstStyle/>
          <a:p>
            <a:r>
              <a:rPr lang="en-AU" dirty="0" smtClean="0"/>
              <a:t>(Reuben)</a:t>
            </a:r>
          </a:p>
          <a:p>
            <a:endParaRPr lang="en-AU" dirty="0" smtClean="0"/>
          </a:p>
          <a:p>
            <a:r>
              <a:rPr lang="en-AU" dirty="0" smtClean="0"/>
              <a:t>Conceptually,</a:t>
            </a:r>
            <a:r>
              <a:rPr lang="en-AU" baseline="0" dirty="0" smtClean="0"/>
              <a:t> we have users, items, and locations.</a:t>
            </a:r>
          </a:p>
          <a:p>
            <a:r>
              <a:rPr lang="en-AU" baseline="0" dirty="0" smtClean="0"/>
              <a:t>Each of them have various properties.</a:t>
            </a:r>
          </a:p>
          <a:p>
            <a:endParaRPr lang="en-AU" baseline="0" dirty="0" smtClean="0"/>
          </a:p>
          <a:p>
            <a:r>
              <a:rPr lang="en-AU" baseline="0" dirty="0" smtClean="0"/>
              <a:t>In Orleans, each of these is represented by a Grain.</a:t>
            </a:r>
          </a:p>
          <a:p>
            <a:endParaRPr lang="en-AU" baseline="0" dirty="0" smtClean="0"/>
          </a:p>
          <a:p>
            <a:r>
              <a:rPr lang="en-AU" baseline="0" dirty="0" smtClean="0"/>
              <a:t>A user takes pictures to create items which exist at a given location.</a:t>
            </a:r>
          </a:p>
          <a:p>
            <a:r>
              <a:rPr lang="en-AU" baseline="0" dirty="0" smtClean="0"/>
              <a:t>Users observe locations to see newly listed items near them so that they can claim them and organise pickup.</a:t>
            </a:r>
          </a:p>
          <a:p>
            <a:endParaRPr lang="en-AU" baseline="0" dirty="0" smtClean="0"/>
          </a:p>
          <a:p>
            <a:r>
              <a:rPr lang="en-AU" baseline="0" dirty="0" smtClean="0"/>
              <a:t>Now there are other kinds of grains in our system which aren’t shown here.</a:t>
            </a:r>
          </a:p>
          <a:p>
            <a:r>
              <a:rPr lang="en-AU" baseline="0" dirty="0" smtClean="0"/>
              <a:t>For example, when a user claims an item, the users and the claimed item join a </a:t>
            </a:r>
            <a:r>
              <a:rPr lang="en-AU" baseline="0" dirty="0" err="1" smtClean="0"/>
              <a:t>ChatRoomGrain</a:t>
            </a:r>
            <a:r>
              <a:rPr lang="en-AU" baseline="0" dirty="0" smtClean="0"/>
              <a:t> where the users arrange their rendezvous.</a:t>
            </a:r>
          </a:p>
          <a:p>
            <a:endParaRPr lang="en-AU" baseline="0" dirty="0" smtClean="0"/>
          </a:p>
          <a:p>
            <a:r>
              <a:rPr lang="en-AU" baseline="0" dirty="0" smtClean="0"/>
              <a:t>How about the location, though? Effectively, each </a:t>
            </a:r>
            <a:r>
              <a:rPr lang="en-AU" baseline="0" dirty="0" err="1" smtClean="0"/>
              <a:t>LocationGrain</a:t>
            </a:r>
            <a:r>
              <a:rPr lang="en-AU" baseline="0" dirty="0" smtClean="0"/>
              <a:t> holds a reference to all of the nearby items which aren’t yet claimed or expired.</a:t>
            </a:r>
          </a:p>
          <a:p>
            <a:endParaRPr lang="en-AU" baseline="0" dirty="0" smtClean="0"/>
          </a:p>
          <a:p>
            <a:r>
              <a:rPr lang="en-AU" baseline="0" dirty="0" smtClean="0"/>
              <a:t>If we had just one location grain, users in Australia would be seeing items in China and everyone would be hammering this one big bottle neck for every request.</a:t>
            </a:r>
          </a:p>
          <a:p>
            <a:r>
              <a:rPr lang="en-AU" baseline="0" dirty="0" smtClean="0"/>
              <a:t>Instead, we need to divide the problem up so we can tackle it.</a:t>
            </a:r>
          </a:p>
          <a:p>
            <a:endParaRPr lang="en-AU" baseline="0" dirty="0" smtClean="0"/>
          </a:p>
          <a:p>
            <a:r>
              <a:rPr lang="en-AU" baseline="0" dirty="0" smtClean="0"/>
              <a:t>This is where Orleans really starts to shine.</a:t>
            </a:r>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p:txBody>
      </p:sp>
      <p:sp>
        <p:nvSpPr>
          <p:cNvPr id="7" name="Slide Number Placeholder 6"/>
          <p:cNvSpPr>
            <a:spLocks noGrp="1"/>
          </p:cNvSpPr>
          <p:nvPr>
            <p:ph type="sldNum" sz="quarter" idx="13"/>
          </p:nvPr>
        </p:nvSpPr>
        <p:spPr>
          <a:xfrm>
            <a:off x="6172199" y="8685213"/>
            <a:ext cx="684213" cy="457200"/>
          </a:xfrm>
          <a:prstGeom prst="rect">
            <a:avLst/>
          </a:prstGeom>
        </p:spPr>
        <p:txBody>
          <a:bodyPr/>
          <a:lstStyle/>
          <a:p>
            <a:fld id="{EC87E0CF-87F6-4B58-B8B8-DCAB2DAAF3CA}" type="slidenum">
              <a:rPr lang="en-US" smtClean="0"/>
              <a:pPr/>
              <a:t>7</a:t>
            </a:fld>
            <a:endParaRPr lang="en-US" dirty="0"/>
          </a:p>
        </p:txBody>
      </p:sp>
      <p:sp>
        <p:nvSpPr>
          <p:cNvPr id="12" name="Date Placeholder 11"/>
          <p:cNvSpPr>
            <a:spLocks noGrp="1"/>
          </p:cNvSpPr>
          <p:nvPr>
            <p:ph type="dt" idx="14"/>
          </p:nvPr>
        </p:nvSpPr>
        <p:spPr/>
        <p:txBody>
          <a:bodyPr/>
          <a:lstStyle/>
          <a:p>
            <a:fld id="{64DAA8B1-71E0-4ED8-9A80-C398012240B1}" type="datetime8">
              <a:rPr lang="en-US" smtClean="0"/>
              <a:t>4/16/2015 1:22 AM</a:t>
            </a:fld>
            <a:endParaRPr lang="en-US" dirty="0"/>
          </a:p>
        </p:txBody>
      </p:sp>
      <p:sp>
        <p:nvSpPr>
          <p:cNvPr id="13" name="Footer Placeholder 12"/>
          <p:cNvSpPr>
            <a:spLocks noGrp="1"/>
          </p:cNvSpPr>
          <p:nvPr>
            <p:ph type="ftr" sz="quarter" idx="15"/>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4" name="Header Placeholder 13"/>
          <p:cNvSpPr>
            <a:spLocks noGrp="1"/>
          </p:cNvSpPr>
          <p:nvPr>
            <p:ph type="hdr" sz="quarter" idx="16"/>
          </p:nvPr>
        </p:nvSpPr>
        <p:spPr/>
        <p:txBody>
          <a:bodyPr/>
          <a:lstStyle/>
          <a:p>
            <a:endParaRPr lang="en-US" dirty="0"/>
          </a:p>
        </p:txBody>
      </p:sp>
    </p:spTree>
    <p:extLst>
      <p:ext uri="{BB962C8B-B14F-4D97-AF65-F5344CB8AC3E}">
        <p14:creationId xmlns:p14="http://schemas.microsoft.com/office/powerpoint/2010/main" val="3457260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4/16/2015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362602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17001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04206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4190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4/16/2015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6882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4/16/2015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93955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4/16/2015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59035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23429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19570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3577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4/16/2015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48497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AD347D-5ACD-4C99-B74B-A9C85AD731AF}" type="datetimeFigureOut">
              <a:rPr lang="en-US" smtClean="0"/>
              <a:t>4/16/2015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3827898127"/>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daprlabs/Orleans.Journa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smtClean="0"/>
              <a:t>Orleans Virtual Meetup 4</a:t>
            </a:r>
            <a:endParaRPr lang="en-AU" dirty="0"/>
          </a:p>
        </p:txBody>
      </p:sp>
      <p:sp>
        <p:nvSpPr>
          <p:cNvPr id="3" name="Subtitle 2"/>
          <p:cNvSpPr>
            <a:spLocks noGrp="1"/>
          </p:cNvSpPr>
          <p:nvPr>
            <p:ph type="subTitle" idx="1"/>
          </p:nvPr>
        </p:nvSpPr>
        <p:spPr/>
        <p:txBody>
          <a:bodyPr/>
          <a:lstStyle/>
          <a:p>
            <a:r>
              <a:rPr lang="en-AU" dirty="0" smtClean="0"/>
              <a:t>Reuben Bond</a:t>
            </a:r>
          </a:p>
        </p:txBody>
      </p:sp>
    </p:spTree>
    <p:extLst>
      <p:ext uri="{BB962C8B-B14F-4D97-AF65-F5344CB8AC3E}">
        <p14:creationId xmlns:p14="http://schemas.microsoft.com/office/powerpoint/2010/main" val="2915501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89166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2" name="TextBox 1"/>
          <p:cNvSpPr txBox="1"/>
          <p:nvPr/>
        </p:nvSpPr>
        <p:spPr>
          <a:xfrm>
            <a:off x="3714750" y="6191250"/>
            <a:ext cx="8296275" cy="523220"/>
          </a:xfrm>
          <a:prstGeom prst="rect">
            <a:avLst/>
          </a:prstGeom>
          <a:solidFill>
            <a:srgbClr val="000000">
              <a:alpha val="69804"/>
            </a:srgbClr>
          </a:solidFill>
        </p:spPr>
        <p:txBody>
          <a:bodyPr wrap="square" rtlCol="0">
            <a:spAutoFit/>
          </a:bodyPr>
          <a:lstStyle/>
          <a:p>
            <a:r>
              <a:rPr lang="en-AU" sz="2800" dirty="0" smtClean="0"/>
              <a:t>Ignore the ‘holes’ – I was debugging them at the time </a:t>
            </a:r>
            <a:r>
              <a:rPr lang="en-AU" sz="2800" dirty="0" smtClean="0">
                <a:sym typeface="Wingdings" panose="05000000000000000000" pitchFamily="2" charset="2"/>
              </a:rPr>
              <a:t></a:t>
            </a:r>
            <a:endParaRPr lang="en-AU" sz="2800" dirty="0"/>
          </a:p>
        </p:txBody>
      </p:sp>
    </p:spTree>
    <p:extLst>
      <p:ext uri="{BB962C8B-B14F-4D97-AF65-F5344CB8AC3E}">
        <p14:creationId xmlns:p14="http://schemas.microsoft.com/office/powerpoint/2010/main" val="37096957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9413" y="2766219"/>
            <a:ext cx="6353175" cy="1325563"/>
          </a:xfrm>
        </p:spPr>
        <p:txBody>
          <a:bodyPr/>
          <a:lstStyle/>
          <a:p>
            <a:r>
              <a:rPr lang="en-AU" dirty="0" smtClean="0"/>
              <a:t>Administration on a budget</a:t>
            </a:r>
            <a:endParaRPr lang="en-AU" dirty="0"/>
          </a:p>
        </p:txBody>
      </p:sp>
    </p:spTree>
    <p:extLst>
      <p:ext uri="{BB962C8B-B14F-4D97-AF65-F5344CB8AC3E}">
        <p14:creationId xmlns:p14="http://schemas.microsoft.com/office/powerpoint/2010/main" val="20909410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2120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How does the console work?</a:t>
            </a:r>
            <a:endParaRPr lang="en-AU" dirty="0"/>
          </a:p>
        </p:txBody>
      </p:sp>
      <p:sp>
        <p:nvSpPr>
          <p:cNvPr id="3" name="Content Placeholder 2"/>
          <p:cNvSpPr>
            <a:spLocks noGrp="1"/>
          </p:cNvSpPr>
          <p:nvPr>
            <p:ph idx="1"/>
          </p:nvPr>
        </p:nvSpPr>
        <p:spPr/>
        <p:txBody>
          <a:bodyPr>
            <a:normAutofit/>
          </a:bodyPr>
          <a:lstStyle/>
          <a:p>
            <a:r>
              <a:rPr lang="en-AU" dirty="0" smtClean="0"/>
              <a:t>Reflect onto actor assemblies, generate an </a:t>
            </a:r>
            <a:r>
              <a:rPr lang="en-AU" dirty="0" err="1" smtClean="0"/>
              <a:t>ActorDescription</a:t>
            </a:r>
            <a:r>
              <a:rPr lang="en-AU" dirty="0" smtClean="0"/>
              <a:t> for each actor</a:t>
            </a:r>
          </a:p>
          <a:p>
            <a:r>
              <a:rPr lang="en-AU" dirty="0" smtClean="0"/>
              <a:t>Use those to generate &amp; compile an </a:t>
            </a:r>
            <a:r>
              <a:rPr lang="en-AU" dirty="0" err="1" smtClean="0"/>
              <a:t>EventDispatcher</a:t>
            </a:r>
            <a:r>
              <a:rPr lang="en-AU" dirty="0" smtClean="0"/>
              <a:t> using Roslyn</a:t>
            </a:r>
          </a:p>
          <a:p>
            <a:r>
              <a:rPr lang="en-AU" dirty="0" err="1" smtClean="0"/>
              <a:t>EventDispatcher</a:t>
            </a:r>
            <a:r>
              <a:rPr lang="en-AU" dirty="0" smtClean="0"/>
              <a:t> is basically a giant switch of switches – switching on actor type and then method name.</a:t>
            </a:r>
          </a:p>
          <a:p>
            <a:r>
              <a:rPr lang="en-AU" dirty="0" smtClean="0"/>
              <a:t>Tiny ASP.NET Web API service pipes requests from JS console to </a:t>
            </a:r>
            <a:r>
              <a:rPr lang="en-AU" dirty="0" err="1" smtClean="0"/>
              <a:t>EventDispatcher</a:t>
            </a:r>
            <a:endParaRPr lang="en-AU" dirty="0"/>
          </a:p>
          <a:p>
            <a:endParaRPr lang="en-AU" dirty="0" smtClean="0"/>
          </a:p>
          <a:p>
            <a:r>
              <a:rPr lang="en-AU" dirty="0" smtClean="0"/>
              <a:t>Simple!</a:t>
            </a:r>
          </a:p>
        </p:txBody>
      </p:sp>
    </p:spTree>
    <p:extLst>
      <p:ext uri="{BB962C8B-B14F-4D97-AF65-F5344CB8AC3E}">
        <p14:creationId xmlns:p14="http://schemas.microsoft.com/office/powerpoint/2010/main" val="36371130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Authentication &amp; Authorization</a:t>
            </a:r>
            <a:endParaRPr lang="en-AU" dirty="0"/>
          </a:p>
        </p:txBody>
      </p:sp>
      <p:sp>
        <p:nvSpPr>
          <p:cNvPr id="3" name="Content Placeholder 2"/>
          <p:cNvSpPr>
            <a:spLocks noGrp="1"/>
          </p:cNvSpPr>
          <p:nvPr>
            <p:ph idx="1"/>
          </p:nvPr>
        </p:nvSpPr>
        <p:spPr/>
        <p:txBody>
          <a:bodyPr>
            <a:normAutofit lnSpcReduction="10000"/>
          </a:bodyPr>
          <a:lstStyle/>
          <a:p>
            <a:r>
              <a:rPr lang="en-AU" dirty="0" smtClean="0"/>
              <a:t>Each user has a corresponding </a:t>
            </a:r>
            <a:r>
              <a:rPr lang="en-AU" dirty="0" err="1" smtClean="0"/>
              <a:t>UserGrain</a:t>
            </a:r>
            <a:endParaRPr lang="en-AU" dirty="0" smtClean="0"/>
          </a:p>
          <a:p>
            <a:r>
              <a:rPr lang="en-AU" dirty="0" smtClean="0"/>
              <a:t>Apps authenticate with </a:t>
            </a:r>
            <a:r>
              <a:rPr lang="en-AU" dirty="0" err="1" smtClean="0"/>
              <a:t>UserGrain</a:t>
            </a:r>
            <a:r>
              <a:rPr lang="en-AU" dirty="0" smtClean="0"/>
              <a:t>, which stores hashed user password</a:t>
            </a:r>
          </a:p>
          <a:p>
            <a:endParaRPr lang="en-AU" dirty="0"/>
          </a:p>
          <a:p>
            <a:r>
              <a:rPr lang="en-AU" dirty="0" err="1" smtClean="0"/>
              <a:t>IUserGrain</a:t>
            </a:r>
            <a:r>
              <a:rPr lang="en-AU" dirty="0" smtClean="0"/>
              <a:t> reference passed in every call from Web-tier to every actor.</a:t>
            </a:r>
          </a:p>
          <a:p>
            <a:r>
              <a:rPr lang="en-AU" dirty="0" smtClean="0"/>
              <a:t>Actors use this for authorization:</a:t>
            </a:r>
          </a:p>
          <a:p>
            <a:pPr lvl="1"/>
            <a:r>
              <a:rPr lang="en-AU" dirty="0" smtClean="0"/>
              <a:t>Is this user our owner? – Check user’s id against state.</a:t>
            </a:r>
          </a:p>
          <a:p>
            <a:pPr lvl="1"/>
            <a:r>
              <a:rPr lang="en-AU" dirty="0" smtClean="0"/>
              <a:t>Is this user banned? – await </a:t>
            </a:r>
            <a:r>
              <a:rPr lang="en-AU" dirty="0" err="1" smtClean="0"/>
              <a:t>user.IsBanned</a:t>
            </a:r>
            <a:r>
              <a:rPr lang="en-AU" dirty="0" smtClean="0"/>
              <a:t>()</a:t>
            </a:r>
          </a:p>
          <a:p>
            <a:pPr lvl="1"/>
            <a:r>
              <a:rPr lang="en-AU" dirty="0" smtClean="0"/>
              <a:t>Is this user an admin? – await </a:t>
            </a:r>
            <a:r>
              <a:rPr lang="en-AU" dirty="0" err="1" smtClean="0"/>
              <a:t>user.IsAdmin</a:t>
            </a:r>
            <a:r>
              <a:rPr lang="en-AU" dirty="0" smtClean="0"/>
              <a:t>()</a:t>
            </a:r>
            <a:endParaRPr lang="en-AU" dirty="0"/>
          </a:p>
        </p:txBody>
      </p:sp>
      <p:sp>
        <p:nvSpPr>
          <p:cNvPr id="4" name="TextBox 3"/>
          <p:cNvSpPr txBox="1"/>
          <p:nvPr/>
        </p:nvSpPr>
        <p:spPr>
          <a:xfrm>
            <a:off x="7479031" y="5257800"/>
            <a:ext cx="2579369" cy="400110"/>
          </a:xfrm>
          <a:prstGeom prst="rect">
            <a:avLst/>
          </a:prstGeom>
          <a:noFill/>
        </p:spPr>
        <p:txBody>
          <a:bodyPr wrap="square" rtlCol="0">
            <a:spAutoFit/>
          </a:bodyPr>
          <a:lstStyle/>
          <a:p>
            <a:r>
              <a:rPr lang="en-AU" sz="2000" dirty="0" smtClean="0">
                <a:solidFill>
                  <a:schemeClr val="tx1">
                    <a:lumMod val="85000"/>
                  </a:schemeClr>
                </a:solidFill>
              </a:rPr>
              <a:t>(something like that…)</a:t>
            </a:r>
            <a:endParaRPr lang="en-AU" sz="2000" dirty="0">
              <a:solidFill>
                <a:schemeClr val="tx1">
                  <a:lumMod val="85000"/>
                </a:schemeClr>
              </a:solidFill>
            </a:endParaRPr>
          </a:p>
        </p:txBody>
      </p:sp>
    </p:spTree>
    <p:extLst>
      <p:ext uri="{BB962C8B-B14F-4D97-AF65-F5344CB8AC3E}">
        <p14:creationId xmlns:p14="http://schemas.microsoft.com/office/powerpoint/2010/main" val="37933328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69619" y="2766219"/>
            <a:ext cx="3052762" cy="1325563"/>
          </a:xfrm>
        </p:spPr>
        <p:txBody>
          <a:bodyPr/>
          <a:lstStyle/>
          <a:p>
            <a:r>
              <a:rPr lang="en-AU" dirty="0" smtClean="0"/>
              <a:t>Authentibles</a:t>
            </a:r>
            <a:endParaRPr lang="en-AU" dirty="0"/>
          </a:p>
        </p:txBody>
      </p:sp>
    </p:spTree>
    <p:extLst>
      <p:ext uri="{BB962C8B-B14F-4D97-AF65-F5344CB8AC3E}">
        <p14:creationId xmlns:p14="http://schemas.microsoft.com/office/powerpoint/2010/main" val="37460699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Authentication &amp; Authorization v2.0</a:t>
            </a:r>
            <a:endParaRPr lang="en-AU" dirty="0"/>
          </a:p>
        </p:txBody>
      </p:sp>
      <p:sp>
        <p:nvSpPr>
          <p:cNvPr id="3" name="Content Placeholder 2"/>
          <p:cNvSpPr>
            <a:spLocks noGrp="1"/>
          </p:cNvSpPr>
          <p:nvPr>
            <p:ph idx="1"/>
          </p:nvPr>
        </p:nvSpPr>
        <p:spPr/>
        <p:txBody>
          <a:bodyPr>
            <a:normAutofit/>
          </a:bodyPr>
          <a:lstStyle/>
          <a:p>
            <a:r>
              <a:rPr lang="en-AU" dirty="0" smtClean="0"/>
              <a:t>Our new system is more complex: OAuth, Roles, Claims…</a:t>
            </a:r>
          </a:p>
          <a:p>
            <a:r>
              <a:rPr lang="en-AU" dirty="0"/>
              <a:t>P</a:t>
            </a:r>
            <a:r>
              <a:rPr lang="en-AU" dirty="0" smtClean="0"/>
              <a:t>assing </a:t>
            </a:r>
            <a:r>
              <a:rPr lang="en-AU" dirty="0" err="1" smtClean="0"/>
              <a:t>IUserGrain</a:t>
            </a:r>
            <a:r>
              <a:rPr lang="en-AU" dirty="0" smtClean="0"/>
              <a:t> around causes many round-trips as grains ask questions like “are you an admin?”, etc.</a:t>
            </a:r>
          </a:p>
          <a:p>
            <a:endParaRPr lang="en-AU" dirty="0"/>
          </a:p>
          <a:p>
            <a:r>
              <a:rPr lang="en-AU" dirty="0" smtClean="0"/>
              <a:t>Instead, use Orleans’ </a:t>
            </a:r>
            <a:r>
              <a:rPr lang="en-AU" dirty="0" err="1" smtClean="0"/>
              <a:t>RequestContext</a:t>
            </a:r>
            <a:r>
              <a:rPr lang="en-AU" dirty="0" smtClean="0"/>
              <a:t> dictionary</a:t>
            </a:r>
          </a:p>
          <a:p>
            <a:r>
              <a:rPr lang="en-AU" dirty="0" smtClean="0"/>
              <a:t>Grab claims from </a:t>
            </a:r>
            <a:r>
              <a:rPr lang="en-AU" dirty="0" err="1" smtClean="0"/>
              <a:t>ClaimsPrincipal</a:t>
            </a:r>
            <a:r>
              <a:rPr lang="en-AU" dirty="0" smtClean="0"/>
              <a:t>, stuff them into </a:t>
            </a:r>
            <a:r>
              <a:rPr lang="en-AU" dirty="0" err="1" smtClean="0"/>
              <a:t>RequestContext</a:t>
            </a:r>
            <a:endParaRPr lang="en-AU" dirty="0" smtClean="0"/>
          </a:p>
          <a:p>
            <a:r>
              <a:rPr lang="en-AU" dirty="0" smtClean="0"/>
              <a:t>Grains still handle their own </a:t>
            </a:r>
            <a:r>
              <a:rPr lang="en-AU" dirty="0" err="1" smtClean="0"/>
              <a:t>AuthZ</a:t>
            </a:r>
            <a:r>
              <a:rPr lang="en-AU" dirty="0" smtClean="0"/>
              <a:t>, but now they have all the info needed</a:t>
            </a:r>
          </a:p>
        </p:txBody>
      </p:sp>
    </p:spTree>
    <p:extLst>
      <p:ext uri="{BB962C8B-B14F-4D97-AF65-F5344CB8AC3E}">
        <p14:creationId xmlns:p14="http://schemas.microsoft.com/office/powerpoint/2010/main" val="518416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Event Sourcing</a:t>
            </a:r>
            <a:endParaRPr lang="en-AU" dirty="0"/>
          </a:p>
        </p:txBody>
      </p:sp>
      <p:sp>
        <p:nvSpPr>
          <p:cNvPr id="3" name="Content Placeholder 2"/>
          <p:cNvSpPr>
            <a:spLocks noGrp="1"/>
          </p:cNvSpPr>
          <p:nvPr>
            <p:ph idx="1"/>
          </p:nvPr>
        </p:nvSpPr>
        <p:spPr/>
        <p:txBody>
          <a:bodyPr>
            <a:normAutofit/>
          </a:bodyPr>
          <a:lstStyle/>
          <a:p>
            <a:r>
              <a:rPr lang="en-AU" dirty="0" smtClean="0"/>
              <a:t>We </a:t>
            </a:r>
            <a:r>
              <a:rPr lang="en-AU" i="1" dirty="0" smtClean="0"/>
              <a:t>need</a:t>
            </a:r>
            <a:r>
              <a:rPr lang="en-AU" dirty="0" smtClean="0"/>
              <a:t> auditing. We want better debugging.</a:t>
            </a:r>
          </a:p>
          <a:p>
            <a:r>
              <a:rPr lang="en-AU" dirty="0" smtClean="0"/>
              <a:t>Event Sourcing (basically a write-ahead journal, like most </a:t>
            </a:r>
            <a:r>
              <a:rPr lang="en-AU" dirty="0" err="1" smtClean="0"/>
              <a:t>filesystems</a:t>
            </a:r>
            <a:r>
              <a:rPr lang="en-AU" dirty="0" smtClean="0"/>
              <a:t>) gives us that.</a:t>
            </a:r>
          </a:p>
          <a:p>
            <a:r>
              <a:rPr lang="en-AU" dirty="0" smtClean="0"/>
              <a:t>All writes emits an event, which can be viewed in a portal &amp; replayed in case of failure.</a:t>
            </a:r>
          </a:p>
          <a:p>
            <a:endParaRPr lang="en-AU" dirty="0"/>
          </a:p>
          <a:p>
            <a:r>
              <a:rPr lang="en-AU" dirty="0" smtClean="0"/>
              <a:t>Hate boilerplate!</a:t>
            </a:r>
            <a:endParaRPr lang="en-AU" dirty="0"/>
          </a:p>
        </p:txBody>
      </p:sp>
    </p:spTree>
    <p:extLst>
      <p:ext uri="{BB962C8B-B14F-4D97-AF65-F5344CB8AC3E}">
        <p14:creationId xmlns:p14="http://schemas.microsoft.com/office/powerpoint/2010/main" val="6604094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Event Sourcing v1</a:t>
            </a:r>
            <a:endParaRPr lang="en-AU" dirty="0"/>
          </a:p>
        </p:txBody>
      </p:sp>
      <p:sp>
        <p:nvSpPr>
          <p:cNvPr id="3" name="Content Placeholder 2"/>
          <p:cNvSpPr>
            <a:spLocks noGrp="1"/>
          </p:cNvSpPr>
          <p:nvPr>
            <p:ph idx="1"/>
          </p:nvPr>
        </p:nvSpPr>
        <p:spPr/>
        <p:txBody>
          <a:bodyPr>
            <a:normAutofit lnSpcReduction="10000"/>
          </a:bodyPr>
          <a:lstStyle/>
          <a:p>
            <a:r>
              <a:rPr lang="en-AU" dirty="0" smtClean="0"/>
              <a:t>Capture current request</a:t>
            </a:r>
          </a:p>
          <a:p>
            <a:endParaRPr lang="en-AU" dirty="0" smtClean="0"/>
          </a:p>
          <a:p>
            <a:r>
              <a:rPr lang="en-AU" dirty="0" smtClean="0"/>
              <a:t>Persist when user calls await </a:t>
            </a:r>
            <a:r>
              <a:rPr lang="en-AU" dirty="0" err="1" smtClean="0"/>
              <a:t>this.WriteJournal</a:t>
            </a:r>
            <a:r>
              <a:rPr lang="en-AU" dirty="0" smtClean="0"/>
              <a:t>();</a:t>
            </a:r>
          </a:p>
          <a:p>
            <a:endParaRPr lang="en-AU" dirty="0" smtClean="0"/>
          </a:p>
          <a:p>
            <a:r>
              <a:rPr lang="en-AU" dirty="0" smtClean="0"/>
              <a:t>About as terse as possible.</a:t>
            </a:r>
            <a:endParaRPr lang="en-AU" dirty="0"/>
          </a:p>
          <a:p>
            <a:endParaRPr lang="en-AU" dirty="0"/>
          </a:p>
          <a:p>
            <a:r>
              <a:rPr lang="en-AU" dirty="0" smtClean="0"/>
              <a:t>But: too magic, bloody frightening, hard to test!</a:t>
            </a:r>
          </a:p>
          <a:p>
            <a:endParaRPr lang="en-AU" dirty="0"/>
          </a:p>
          <a:p>
            <a:r>
              <a:rPr lang="en-AU" dirty="0">
                <a:hlinkClick r:id="rId2"/>
              </a:rPr>
              <a:t>https://</a:t>
            </a:r>
            <a:r>
              <a:rPr lang="en-AU" dirty="0" smtClean="0">
                <a:hlinkClick r:id="rId2"/>
              </a:rPr>
              <a:t>github.com/daprlabs/Orleans.Journal</a:t>
            </a:r>
            <a:r>
              <a:rPr lang="en-AU" dirty="0" smtClean="0"/>
              <a:t> – outdated!</a:t>
            </a:r>
            <a:endParaRPr lang="en-AU" dirty="0"/>
          </a:p>
        </p:txBody>
      </p:sp>
    </p:spTree>
    <p:extLst>
      <p:ext uri="{BB962C8B-B14F-4D97-AF65-F5344CB8AC3E}">
        <p14:creationId xmlns:p14="http://schemas.microsoft.com/office/powerpoint/2010/main" val="32179136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Reuben Bond</a:t>
            </a:r>
            <a:endParaRPr lang="en-AU" dirty="0"/>
          </a:p>
        </p:txBody>
      </p:sp>
      <p:sp>
        <p:nvSpPr>
          <p:cNvPr id="3" name="Content Placeholder 2"/>
          <p:cNvSpPr>
            <a:spLocks noGrp="1"/>
          </p:cNvSpPr>
          <p:nvPr>
            <p:ph idx="1"/>
          </p:nvPr>
        </p:nvSpPr>
        <p:spPr/>
        <p:txBody>
          <a:bodyPr/>
          <a:lstStyle/>
          <a:p>
            <a:r>
              <a:rPr lang="en-AU" dirty="0" smtClean="0"/>
              <a:t>From Melbourne, Australia</a:t>
            </a:r>
          </a:p>
          <a:p>
            <a:endParaRPr lang="en-AU" dirty="0" smtClean="0"/>
          </a:p>
          <a:p>
            <a:r>
              <a:rPr lang="en-AU" dirty="0" smtClean="0"/>
              <a:t>Worked on Azure Active Directory @ Microsoft in Redmond, WA</a:t>
            </a:r>
          </a:p>
          <a:p>
            <a:pPr lvl="1"/>
            <a:r>
              <a:rPr lang="en-AU" dirty="0" smtClean="0"/>
              <a:t>Fun solving distributed systems problems for the team</a:t>
            </a:r>
          </a:p>
          <a:p>
            <a:pPr lvl="1"/>
            <a:r>
              <a:rPr lang="en-AU" dirty="0" smtClean="0"/>
              <a:t>First encountered Orleans, but no experience with it</a:t>
            </a:r>
          </a:p>
          <a:p>
            <a:pPr marL="0" indent="0">
              <a:buNone/>
            </a:pPr>
            <a:endParaRPr lang="en-AU" dirty="0" smtClean="0"/>
          </a:p>
          <a:p>
            <a:r>
              <a:rPr lang="en-AU" dirty="0" smtClean="0"/>
              <a:t>Moved back to Melbourne &amp; started a company with friends from Microsoft &amp; University.</a:t>
            </a:r>
            <a:endParaRPr lang="en-AU" dirty="0"/>
          </a:p>
        </p:txBody>
      </p:sp>
    </p:spTree>
    <p:extLst>
      <p:ext uri="{BB962C8B-B14F-4D97-AF65-F5344CB8AC3E}">
        <p14:creationId xmlns:p14="http://schemas.microsoft.com/office/powerpoint/2010/main" val="18394817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Event Sourcing v1</a:t>
            </a:r>
          </a:p>
        </p:txBody>
      </p:sp>
      <p:pic>
        <p:nvPicPr>
          <p:cNvPr id="4" name="Picture 3"/>
          <p:cNvPicPr>
            <a:picLocks noChangeAspect="1"/>
          </p:cNvPicPr>
          <p:nvPr/>
        </p:nvPicPr>
        <p:blipFill>
          <a:blip r:embed="rId2"/>
          <a:stretch>
            <a:fillRect/>
          </a:stretch>
        </p:blipFill>
        <p:spPr>
          <a:xfrm>
            <a:off x="1571625" y="1914524"/>
            <a:ext cx="9048750" cy="4438605"/>
          </a:xfrm>
          <a:prstGeom prst="rect">
            <a:avLst/>
          </a:prstGeom>
        </p:spPr>
      </p:pic>
    </p:spTree>
    <p:extLst>
      <p:ext uri="{BB962C8B-B14F-4D97-AF65-F5344CB8AC3E}">
        <p14:creationId xmlns:p14="http://schemas.microsoft.com/office/powerpoint/2010/main" val="22754645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Event Sourcing v2</a:t>
            </a:r>
            <a:endParaRPr lang="en-AU" dirty="0"/>
          </a:p>
        </p:txBody>
      </p:sp>
      <p:sp>
        <p:nvSpPr>
          <p:cNvPr id="3" name="Content Placeholder 2"/>
          <p:cNvSpPr>
            <a:spLocks noGrp="1"/>
          </p:cNvSpPr>
          <p:nvPr>
            <p:ph idx="1"/>
          </p:nvPr>
        </p:nvSpPr>
        <p:spPr/>
        <p:txBody>
          <a:bodyPr/>
          <a:lstStyle/>
          <a:p>
            <a:r>
              <a:rPr lang="en-AU" dirty="0" smtClean="0"/>
              <a:t>Use </a:t>
            </a:r>
            <a:r>
              <a:rPr lang="en-AU" dirty="0" err="1" smtClean="0"/>
              <a:t>CodeGen</a:t>
            </a:r>
            <a:r>
              <a:rPr lang="en-AU" dirty="0" smtClean="0"/>
              <a:t> from Console to create </a:t>
            </a:r>
            <a:r>
              <a:rPr lang="en-AU" dirty="0" err="1" smtClean="0"/>
              <a:t>EventProducer</a:t>
            </a:r>
            <a:r>
              <a:rPr lang="en-AU" dirty="0" smtClean="0"/>
              <a:t> which implements actor interface</a:t>
            </a:r>
          </a:p>
          <a:p>
            <a:r>
              <a:rPr lang="en-AU" dirty="0" smtClean="0"/>
              <a:t>When calling an </a:t>
            </a:r>
            <a:r>
              <a:rPr lang="en-AU" dirty="0" err="1" smtClean="0"/>
              <a:t>EventProducer</a:t>
            </a:r>
            <a:r>
              <a:rPr lang="en-AU" dirty="0" smtClean="0"/>
              <a:t> method, an event is emitted to the journal</a:t>
            </a:r>
          </a:p>
          <a:p>
            <a:r>
              <a:rPr lang="en-AU" dirty="0" smtClean="0"/>
              <a:t>So we can record exactly which method was called.</a:t>
            </a:r>
          </a:p>
          <a:p>
            <a:r>
              <a:rPr lang="en-AU" dirty="0" smtClean="0"/>
              <a:t>Good testability!</a:t>
            </a:r>
          </a:p>
          <a:p>
            <a:r>
              <a:rPr lang="en-AU" dirty="0" smtClean="0"/>
              <a:t>Fairly terse!</a:t>
            </a:r>
          </a:p>
          <a:p>
            <a:r>
              <a:rPr lang="en-AU" dirty="0" smtClean="0"/>
              <a:t>Not scary!</a:t>
            </a:r>
            <a:endParaRPr lang="en-AU" dirty="0"/>
          </a:p>
        </p:txBody>
      </p:sp>
    </p:spTree>
    <p:extLst>
      <p:ext uri="{BB962C8B-B14F-4D97-AF65-F5344CB8AC3E}">
        <p14:creationId xmlns:p14="http://schemas.microsoft.com/office/powerpoint/2010/main" val="29932701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Event Sourcing v2</a:t>
            </a:r>
            <a:endParaRPr lang="en-AU" dirty="0"/>
          </a:p>
        </p:txBody>
      </p:sp>
      <p:pic>
        <p:nvPicPr>
          <p:cNvPr id="19" name="Picture 18"/>
          <p:cNvPicPr>
            <a:picLocks noChangeAspect="1"/>
          </p:cNvPicPr>
          <p:nvPr/>
        </p:nvPicPr>
        <p:blipFill>
          <a:blip r:embed="rId2"/>
          <a:stretch>
            <a:fillRect/>
          </a:stretch>
        </p:blipFill>
        <p:spPr>
          <a:xfrm>
            <a:off x="2686050" y="2024063"/>
            <a:ext cx="6819900" cy="4143375"/>
          </a:xfrm>
          <a:prstGeom prst="rect">
            <a:avLst/>
          </a:prstGeom>
        </p:spPr>
      </p:pic>
    </p:spTree>
    <p:extLst>
      <p:ext uri="{BB962C8B-B14F-4D97-AF65-F5344CB8AC3E}">
        <p14:creationId xmlns:p14="http://schemas.microsoft.com/office/powerpoint/2010/main" val="32320355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Event Sourcing v2</a:t>
            </a:r>
            <a:endParaRPr lang="en-AU" dirty="0"/>
          </a:p>
        </p:txBody>
      </p:sp>
      <p:grpSp>
        <p:nvGrpSpPr>
          <p:cNvPr id="59" name="Group 58"/>
          <p:cNvGrpSpPr/>
          <p:nvPr/>
        </p:nvGrpSpPr>
        <p:grpSpPr>
          <a:xfrm>
            <a:off x="1581148" y="2383629"/>
            <a:ext cx="8158166" cy="923926"/>
            <a:chOff x="-204788" y="3990575"/>
            <a:chExt cx="8158166" cy="923926"/>
          </a:xfrm>
        </p:grpSpPr>
        <p:sp>
          <p:nvSpPr>
            <p:cNvPr id="7" name="Rectangle 6"/>
            <p:cNvSpPr/>
            <p:nvPr/>
          </p:nvSpPr>
          <p:spPr>
            <a:xfrm>
              <a:off x="3062289" y="3990576"/>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err="1" smtClean="0"/>
                <a:t>EventProducer</a:t>
              </a:r>
              <a:endParaRPr lang="en-AU" dirty="0"/>
            </a:p>
          </p:txBody>
        </p:sp>
        <p:cxnSp>
          <p:nvCxnSpPr>
            <p:cNvPr id="10" name="Straight Arrow Connector 9"/>
            <p:cNvCxnSpPr>
              <a:stCxn id="47" idx="3"/>
              <a:endCxn id="7" idx="1"/>
            </p:cNvCxnSpPr>
            <p:nvPr/>
          </p:nvCxnSpPr>
          <p:spPr>
            <a:xfrm>
              <a:off x="1419225" y="4452538"/>
              <a:ext cx="1643064"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3"/>
              <a:endCxn id="48" idx="1"/>
            </p:cNvCxnSpPr>
            <p:nvPr/>
          </p:nvCxnSpPr>
          <p:spPr>
            <a:xfrm flipV="1">
              <a:off x="4686302" y="4452538"/>
              <a:ext cx="1643063"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204788" y="3990575"/>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Actor</a:t>
              </a:r>
              <a:endParaRPr lang="en-AU" dirty="0"/>
            </a:p>
          </p:txBody>
        </p:sp>
        <p:sp>
          <p:nvSpPr>
            <p:cNvPr id="48" name="Rectangle 47"/>
            <p:cNvSpPr/>
            <p:nvPr/>
          </p:nvSpPr>
          <p:spPr>
            <a:xfrm>
              <a:off x="6329365" y="3990575"/>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err="1" smtClean="0"/>
                <a:t>IJournal</a:t>
              </a:r>
              <a:endParaRPr lang="en-AU" dirty="0"/>
            </a:p>
          </p:txBody>
        </p:sp>
      </p:grpSp>
      <p:grpSp>
        <p:nvGrpSpPr>
          <p:cNvPr id="61" name="Group 60"/>
          <p:cNvGrpSpPr/>
          <p:nvPr/>
        </p:nvGrpSpPr>
        <p:grpSpPr>
          <a:xfrm>
            <a:off x="1581148" y="4924420"/>
            <a:ext cx="8158166" cy="923926"/>
            <a:chOff x="1409698" y="1819270"/>
            <a:chExt cx="8158166" cy="923926"/>
          </a:xfrm>
        </p:grpSpPr>
        <p:sp>
          <p:nvSpPr>
            <p:cNvPr id="62" name="Rectangle 61"/>
            <p:cNvSpPr/>
            <p:nvPr/>
          </p:nvSpPr>
          <p:spPr>
            <a:xfrm>
              <a:off x="4676775" y="1819271"/>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err="1" smtClean="0"/>
                <a:t>EventInvoker</a:t>
              </a:r>
              <a:endParaRPr lang="en-AU" dirty="0"/>
            </a:p>
          </p:txBody>
        </p:sp>
        <p:cxnSp>
          <p:nvCxnSpPr>
            <p:cNvPr id="63" name="Straight Arrow Connector 62"/>
            <p:cNvCxnSpPr>
              <a:stCxn id="65" idx="3"/>
              <a:endCxn id="62" idx="1"/>
            </p:cNvCxnSpPr>
            <p:nvPr/>
          </p:nvCxnSpPr>
          <p:spPr>
            <a:xfrm>
              <a:off x="3033711" y="2281233"/>
              <a:ext cx="1643064"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62" idx="3"/>
              <a:endCxn id="66" idx="1"/>
            </p:cNvCxnSpPr>
            <p:nvPr/>
          </p:nvCxnSpPr>
          <p:spPr>
            <a:xfrm flipV="1">
              <a:off x="6300788" y="2281233"/>
              <a:ext cx="1643063"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1409698" y="1819270"/>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err="1" smtClean="0"/>
                <a:t>IJournal</a:t>
              </a:r>
              <a:endParaRPr lang="en-AU" dirty="0"/>
            </a:p>
          </p:txBody>
        </p:sp>
        <p:sp>
          <p:nvSpPr>
            <p:cNvPr id="66" name="Rectangle 65"/>
            <p:cNvSpPr/>
            <p:nvPr/>
          </p:nvSpPr>
          <p:spPr>
            <a:xfrm>
              <a:off x="7943851" y="1819270"/>
              <a:ext cx="1624013" cy="92392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Actor</a:t>
              </a:r>
              <a:endParaRPr lang="en-AU" dirty="0"/>
            </a:p>
          </p:txBody>
        </p:sp>
      </p:grpSp>
      <p:sp>
        <p:nvSpPr>
          <p:cNvPr id="67" name="Content Placeholder 2"/>
          <p:cNvSpPr>
            <a:spLocks noGrp="1"/>
          </p:cNvSpPr>
          <p:nvPr>
            <p:ph idx="1"/>
          </p:nvPr>
        </p:nvSpPr>
        <p:spPr>
          <a:xfrm>
            <a:off x="838200" y="1825625"/>
            <a:ext cx="10515600" cy="4351338"/>
          </a:xfrm>
        </p:spPr>
        <p:txBody>
          <a:bodyPr/>
          <a:lstStyle/>
          <a:p>
            <a:r>
              <a:rPr lang="en-AU" dirty="0" smtClean="0"/>
              <a:t>Emitting an event</a:t>
            </a:r>
          </a:p>
          <a:p>
            <a:endParaRPr lang="en-AU" dirty="0"/>
          </a:p>
          <a:p>
            <a:endParaRPr lang="en-AU" dirty="0" smtClean="0"/>
          </a:p>
          <a:p>
            <a:endParaRPr lang="en-AU" dirty="0"/>
          </a:p>
          <a:p>
            <a:endParaRPr lang="en-AU" dirty="0" smtClean="0"/>
          </a:p>
          <a:p>
            <a:r>
              <a:rPr lang="en-AU" dirty="0" smtClean="0"/>
              <a:t>Replaying an event</a:t>
            </a:r>
            <a:endParaRPr lang="en-AU" dirty="0"/>
          </a:p>
        </p:txBody>
      </p:sp>
      <p:sp>
        <p:nvSpPr>
          <p:cNvPr id="68" name="TextBox 67"/>
          <p:cNvSpPr txBox="1"/>
          <p:nvPr/>
        </p:nvSpPr>
        <p:spPr>
          <a:xfrm>
            <a:off x="6825616" y="3915932"/>
            <a:ext cx="4280534" cy="400110"/>
          </a:xfrm>
          <a:prstGeom prst="rect">
            <a:avLst/>
          </a:prstGeom>
          <a:noFill/>
        </p:spPr>
        <p:txBody>
          <a:bodyPr wrap="square" rtlCol="0">
            <a:spAutoFit/>
          </a:bodyPr>
          <a:lstStyle/>
          <a:p>
            <a:r>
              <a:rPr lang="en-AU" sz="2000" dirty="0" smtClean="0">
                <a:solidFill>
                  <a:schemeClr val="tx1">
                    <a:lumMod val="85000"/>
                  </a:schemeClr>
                </a:solidFill>
              </a:rPr>
              <a:t>Effectively the inverse of each other</a:t>
            </a:r>
            <a:endParaRPr lang="en-AU" sz="2000" dirty="0">
              <a:solidFill>
                <a:schemeClr val="tx1">
                  <a:lumMod val="85000"/>
                </a:schemeClr>
              </a:solidFill>
            </a:endParaRPr>
          </a:p>
        </p:txBody>
      </p:sp>
      <p:cxnSp>
        <p:nvCxnSpPr>
          <p:cNvPr id="70" name="Straight Arrow Connector 69"/>
          <p:cNvCxnSpPr>
            <a:stCxn id="68" idx="1"/>
          </p:cNvCxnSpPr>
          <p:nvPr/>
        </p:nvCxnSpPr>
        <p:spPr>
          <a:xfrm flipH="1" flipV="1">
            <a:off x="5660232" y="3000375"/>
            <a:ext cx="1165384" cy="1115612"/>
          </a:xfrm>
          <a:prstGeom prst="straightConnector1">
            <a:avLst/>
          </a:prstGeom>
          <a:ln w="5080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68" idx="1"/>
          </p:cNvCxnSpPr>
          <p:nvPr/>
        </p:nvCxnSpPr>
        <p:spPr>
          <a:xfrm flipH="1">
            <a:off x="5660232" y="4115987"/>
            <a:ext cx="1165384" cy="1151338"/>
          </a:xfrm>
          <a:prstGeom prst="straightConnector1">
            <a:avLst/>
          </a:prstGeom>
          <a:ln w="5080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66566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538" y="2766219"/>
            <a:ext cx="11210925" cy="1325563"/>
          </a:xfrm>
        </p:spPr>
        <p:txBody>
          <a:bodyPr>
            <a:normAutofit/>
          </a:bodyPr>
          <a:lstStyle/>
          <a:p>
            <a:r>
              <a:rPr lang="en-AU" dirty="0" smtClean="0"/>
              <a:t>Quick demo to show I’m not just making stuff up.</a:t>
            </a:r>
            <a:endParaRPr lang="en-AU" dirty="0"/>
          </a:p>
        </p:txBody>
      </p:sp>
    </p:spTree>
    <p:extLst>
      <p:ext uri="{BB962C8B-B14F-4D97-AF65-F5344CB8AC3E}">
        <p14:creationId xmlns:p14="http://schemas.microsoft.com/office/powerpoint/2010/main" val="26616573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8069" y="2766219"/>
            <a:ext cx="4995862" cy="1325563"/>
          </a:xfrm>
        </p:spPr>
        <p:txBody>
          <a:bodyPr>
            <a:normAutofit/>
          </a:bodyPr>
          <a:lstStyle/>
          <a:p>
            <a:r>
              <a:rPr lang="en-AU" dirty="0" smtClean="0"/>
              <a:t>Thanks </a:t>
            </a:r>
            <a:r>
              <a:rPr lang="en-AU" dirty="0" smtClean="0">
                <a:sym typeface="Wingdings" panose="05000000000000000000" pitchFamily="2" charset="2"/>
              </a:rPr>
              <a:t> Questions?</a:t>
            </a:r>
            <a:endParaRPr lang="en-AU" dirty="0"/>
          </a:p>
        </p:txBody>
      </p:sp>
      <p:sp>
        <p:nvSpPr>
          <p:cNvPr id="3" name="Rectangle 2"/>
          <p:cNvSpPr/>
          <p:nvPr/>
        </p:nvSpPr>
        <p:spPr>
          <a:xfrm>
            <a:off x="2968829" y="5301734"/>
            <a:ext cx="6254341" cy="369332"/>
          </a:xfrm>
          <a:prstGeom prst="rect">
            <a:avLst/>
          </a:prstGeom>
        </p:spPr>
        <p:txBody>
          <a:bodyPr wrap="none">
            <a:spAutoFit/>
          </a:bodyPr>
          <a:lstStyle/>
          <a:p>
            <a:r>
              <a:rPr lang="en-US" dirty="0" smtClean="0"/>
              <a:t>The code:</a:t>
            </a:r>
            <a:r>
              <a:rPr lang="en-AU" dirty="0"/>
              <a:t> </a:t>
            </a:r>
            <a:r>
              <a:rPr lang="en-AU" dirty="0" smtClean="0"/>
              <a:t>https</a:t>
            </a:r>
            <a:r>
              <a:rPr lang="en-AU" dirty="0"/>
              <a:t>://github.com/ReubenBond/OrleansEventJournal</a:t>
            </a:r>
          </a:p>
        </p:txBody>
      </p:sp>
    </p:spTree>
    <p:extLst>
      <p:ext uri="{BB962C8B-B14F-4D97-AF65-F5344CB8AC3E}">
        <p14:creationId xmlns:p14="http://schemas.microsoft.com/office/powerpoint/2010/main" val="21262282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Brief</a:t>
            </a:r>
            <a:endParaRPr lang="en-AU" dirty="0"/>
          </a:p>
        </p:txBody>
      </p:sp>
      <p:sp>
        <p:nvSpPr>
          <p:cNvPr id="3" name="Content Placeholder 2"/>
          <p:cNvSpPr>
            <a:spLocks noGrp="1"/>
          </p:cNvSpPr>
          <p:nvPr>
            <p:ph idx="1"/>
          </p:nvPr>
        </p:nvSpPr>
        <p:spPr/>
        <p:txBody>
          <a:bodyPr/>
          <a:lstStyle/>
          <a:p>
            <a:r>
              <a:rPr lang="en-AU" dirty="0" smtClean="0"/>
              <a:t>FreeBay: Solving problems with Orleans</a:t>
            </a:r>
          </a:p>
          <a:p>
            <a:endParaRPr lang="en-AU" dirty="0" smtClean="0"/>
          </a:p>
          <a:p>
            <a:r>
              <a:rPr lang="en-AU" dirty="0" smtClean="0"/>
              <a:t>Orleans Web Console</a:t>
            </a:r>
          </a:p>
          <a:p>
            <a:endParaRPr lang="en-AU" dirty="0" smtClean="0"/>
          </a:p>
          <a:p>
            <a:r>
              <a:rPr lang="en-AU" dirty="0" smtClean="0"/>
              <a:t>Authorization &amp; Authentication in Orleans</a:t>
            </a:r>
          </a:p>
          <a:p>
            <a:endParaRPr lang="en-AU" dirty="0" smtClean="0"/>
          </a:p>
          <a:p>
            <a:r>
              <a:rPr lang="en-AU" dirty="0" smtClean="0"/>
              <a:t>Event Sourcing</a:t>
            </a:r>
          </a:p>
          <a:p>
            <a:endParaRPr lang="en-AU" dirty="0"/>
          </a:p>
        </p:txBody>
      </p:sp>
    </p:spTree>
    <p:extLst>
      <p:ext uri="{BB962C8B-B14F-4D97-AF65-F5344CB8AC3E}">
        <p14:creationId xmlns:p14="http://schemas.microsoft.com/office/powerpoint/2010/main" val="35895483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       FreeBay</a:t>
            </a:r>
            <a:endParaRPr lang="en-AU" dirty="0"/>
          </a:p>
        </p:txBody>
      </p:sp>
      <p:sp>
        <p:nvSpPr>
          <p:cNvPr id="3" name="Content Placeholder 2"/>
          <p:cNvSpPr>
            <a:spLocks noGrp="1"/>
          </p:cNvSpPr>
          <p:nvPr>
            <p:ph idx="1"/>
          </p:nvPr>
        </p:nvSpPr>
        <p:spPr/>
        <p:txBody>
          <a:bodyPr>
            <a:normAutofit/>
          </a:bodyPr>
          <a:lstStyle/>
          <a:p>
            <a:r>
              <a:rPr lang="en-AU" dirty="0" smtClean="0"/>
              <a:t>Mobile app</a:t>
            </a:r>
          </a:p>
          <a:p>
            <a:r>
              <a:rPr lang="en-AU" dirty="0"/>
              <a:t>Users can give away unwanted household items by taking a picture</a:t>
            </a:r>
          </a:p>
          <a:p>
            <a:r>
              <a:rPr lang="en-AU" dirty="0"/>
              <a:t>Users can see nearby items, claim them, then organise </a:t>
            </a:r>
            <a:r>
              <a:rPr lang="en-AU" dirty="0" smtClean="0"/>
              <a:t>pickup</a:t>
            </a:r>
          </a:p>
          <a:p>
            <a:r>
              <a:rPr lang="en-AU" dirty="0" smtClean="0"/>
              <a:t>Like a minimalist Craigslist/Gumtree, but only for free things</a:t>
            </a:r>
          </a:p>
          <a:p>
            <a:endParaRPr lang="en-AU" dirty="0"/>
          </a:p>
          <a:p>
            <a:r>
              <a:rPr lang="en-AU" dirty="0" smtClean="0"/>
              <a:t>Built on Orleans, running in Azure</a:t>
            </a:r>
          </a:p>
          <a:p>
            <a:r>
              <a:rPr lang="en-AU" dirty="0" smtClean="0"/>
              <a:t>Everything is real-time. Reactive Extensions everywhere</a:t>
            </a:r>
          </a:p>
          <a:p>
            <a:pPr lvl="1"/>
            <a:r>
              <a:rPr lang="en-AU" dirty="0" smtClean="0"/>
              <a:t>If you’re looking at a listing and it gets updated, your screen changes to match</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07" y="258502"/>
            <a:ext cx="1473221" cy="1473221"/>
          </a:xfrm>
          <a:prstGeom prst="rect">
            <a:avLst/>
          </a:prstGeom>
        </p:spPr>
      </p:pic>
    </p:spTree>
    <p:extLst>
      <p:ext uri="{BB962C8B-B14F-4D97-AF65-F5344CB8AC3E}">
        <p14:creationId xmlns:p14="http://schemas.microsoft.com/office/powerpoint/2010/main" val="385474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4742" y="733220"/>
            <a:ext cx="11102517" cy="5391560"/>
            <a:chOff x="359567" y="906760"/>
            <a:chExt cx="11102517" cy="539156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9871" y="908616"/>
              <a:ext cx="3030665" cy="538784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9332" y="906760"/>
              <a:ext cx="3032752" cy="539156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567" y="906760"/>
              <a:ext cx="3032647" cy="5391372"/>
            </a:xfrm>
            <a:prstGeom prst="rect">
              <a:avLst/>
            </a:prstGeom>
          </p:spPr>
        </p:pic>
      </p:grpSp>
    </p:spTree>
    <p:extLst>
      <p:ext uri="{BB962C8B-B14F-4D97-AF65-F5344CB8AC3E}">
        <p14:creationId xmlns:p14="http://schemas.microsoft.com/office/powerpoint/2010/main" val="19942632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6561" y="2766219"/>
            <a:ext cx="2478879" cy="1325563"/>
          </a:xfrm>
        </p:spPr>
        <p:txBody>
          <a:bodyPr/>
          <a:lstStyle/>
          <a:p>
            <a:r>
              <a:rPr lang="en-AU" dirty="0" smtClean="0"/>
              <a:t>Modelling</a:t>
            </a:r>
            <a:endParaRPr lang="en-AU" dirty="0"/>
          </a:p>
        </p:txBody>
      </p:sp>
    </p:spTree>
    <p:extLst>
      <p:ext uri="{BB962C8B-B14F-4D97-AF65-F5344CB8AC3E}">
        <p14:creationId xmlns:p14="http://schemas.microsoft.com/office/powerpoint/2010/main" val="33957048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193147" y="1437496"/>
            <a:ext cx="11825527" cy="4231037"/>
            <a:chOff x="249920" y="1009616"/>
            <a:chExt cx="8869145" cy="3173277"/>
          </a:xfrm>
        </p:grpSpPr>
        <p:grpSp>
          <p:nvGrpSpPr>
            <p:cNvPr id="15" name="Group 14"/>
            <p:cNvGrpSpPr/>
            <p:nvPr/>
          </p:nvGrpSpPr>
          <p:grpSpPr>
            <a:xfrm>
              <a:off x="3114331" y="1162952"/>
              <a:ext cx="2562906" cy="2989164"/>
              <a:chOff x="4214243" y="2256491"/>
              <a:chExt cx="2562906" cy="2989164"/>
            </a:xfrm>
          </p:grpSpPr>
          <p:grpSp>
            <p:nvGrpSpPr>
              <p:cNvPr id="14" name="Group 13"/>
              <p:cNvGrpSpPr/>
              <p:nvPr/>
            </p:nvGrpSpPr>
            <p:grpSpPr>
              <a:xfrm>
                <a:off x="4214243" y="2256491"/>
                <a:ext cx="2562906" cy="1142618"/>
                <a:chOff x="4214243" y="2256491"/>
                <a:chExt cx="2562906" cy="1142618"/>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2375" y="2256491"/>
                  <a:ext cx="1404774" cy="57747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4243" y="2291349"/>
                  <a:ext cx="1223544" cy="1107760"/>
                </a:xfrm>
                <a:prstGeom prst="rect">
                  <a:avLst/>
                </a:prstGeom>
              </p:spPr>
            </p:pic>
          </p:grpSp>
          <p:sp>
            <p:nvSpPr>
              <p:cNvPr id="8" name="TextBox 7"/>
              <p:cNvSpPr txBox="1"/>
              <p:nvPr/>
            </p:nvSpPr>
            <p:spPr>
              <a:xfrm>
                <a:off x="4555692" y="3549614"/>
                <a:ext cx="1526600" cy="1696041"/>
              </a:xfrm>
              <a:prstGeom prst="rect">
                <a:avLst/>
              </a:prstGeom>
              <a:noFill/>
            </p:spPr>
            <p:txBody>
              <a:bodyPr wrap="square" lIns="243840" tIns="195072" rIns="243840" bIns="195072" rtlCol="0">
                <a:spAutoFit/>
              </a:bodyPr>
              <a:lstStyle/>
              <a:p>
                <a:pPr>
                  <a:lnSpc>
                    <a:spcPct val="90000"/>
                  </a:lnSpc>
                  <a:spcAft>
                    <a:spcPts val="800"/>
                  </a:spcAft>
                </a:pPr>
                <a:r>
                  <a:rPr lang="en-AU" sz="2667" dirty="0">
                    <a:gradFill>
                      <a:gsLst>
                        <a:gs pos="2917">
                          <a:schemeClr val="tx1"/>
                        </a:gs>
                        <a:gs pos="30000">
                          <a:schemeClr val="tx1"/>
                        </a:gs>
                      </a:gsLst>
                      <a:lin ang="5400000" scaled="0"/>
                    </a:gradFill>
                  </a:rPr>
                  <a:t>Images</a:t>
                </a:r>
              </a:p>
              <a:p>
                <a:pPr>
                  <a:lnSpc>
                    <a:spcPct val="90000"/>
                  </a:lnSpc>
                  <a:spcAft>
                    <a:spcPts val="800"/>
                  </a:spcAft>
                </a:pPr>
                <a:r>
                  <a:rPr lang="en-AU" sz="2667" dirty="0">
                    <a:gradFill>
                      <a:gsLst>
                        <a:gs pos="2917">
                          <a:schemeClr val="tx1"/>
                        </a:gs>
                        <a:gs pos="30000">
                          <a:schemeClr val="tx1"/>
                        </a:gs>
                      </a:gsLst>
                      <a:lin ang="5400000" scaled="0"/>
                    </a:gradFill>
                  </a:rPr>
                  <a:t>Location</a:t>
                </a:r>
              </a:p>
              <a:p>
                <a:pPr>
                  <a:spcAft>
                    <a:spcPts val="800"/>
                  </a:spcAft>
                </a:pPr>
                <a:r>
                  <a:rPr lang="en-AU" sz="2667" dirty="0">
                    <a:gradFill>
                      <a:gsLst>
                        <a:gs pos="2917">
                          <a:schemeClr val="tx1"/>
                        </a:gs>
                        <a:gs pos="30000">
                          <a:schemeClr val="tx1"/>
                        </a:gs>
                      </a:gsLst>
                      <a:lin ang="5400000" scaled="0"/>
                    </a:gradFill>
                  </a:rPr>
                  <a:t>Owner</a:t>
                </a:r>
              </a:p>
              <a:p>
                <a:pPr>
                  <a:spcAft>
                    <a:spcPts val="800"/>
                  </a:spcAft>
                </a:pPr>
                <a:r>
                  <a:rPr lang="en-AU" sz="2667" dirty="0">
                    <a:gradFill>
                      <a:gsLst>
                        <a:gs pos="2917">
                          <a:schemeClr val="tx1"/>
                        </a:gs>
                        <a:gs pos="30000">
                          <a:schemeClr val="tx1"/>
                        </a:gs>
                      </a:gsLst>
                      <a:lin ang="5400000" scaled="0"/>
                    </a:gradFill>
                  </a:rPr>
                  <a:t>Tags</a:t>
                </a:r>
              </a:p>
            </p:txBody>
          </p:sp>
        </p:grpSp>
        <p:grpSp>
          <p:nvGrpSpPr>
            <p:cNvPr id="17" name="Group 16"/>
            <p:cNvGrpSpPr/>
            <p:nvPr/>
          </p:nvGrpSpPr>
          <p:grpSpPr>
            <a:xfrm>
              <a:off x="5820041" y="1088461"/>
              <a:ext cx="3299024" cy="3063655"/>
              <a:chOff x="5647564" y="61702"/>
              <a:chExt cx="3299024" cy="3063655"/>
            </a:xfrm>
          </p:grpSpPr>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47564" y="68793"/>
                <a:ext cx="1846534" cy="1438731"/>
              </a:xfrm>
              <a:prstGeom prst="rect">
                <a:avLst/>
              </a:prstGeom>
            </p:spPr>
          </p:pic>
          <p:sp>
            <p:nvSpPr>
              <p:cNvPr id="10" name="TextBox 9"/>
              <p:cNvSpPr txBox="1"/>
              <p:nvPr/>
            </p:nvSpPr>
            <p:spPr>
              <a:xfrm>
                <a:off x="6183843" y="1429316"/>
                <a:ext cx="2063434" cy="1696041"/>
              </a:xfrm>
              <a:prstGeom prst="rect">
                <a:avLst/>
              </a:prstGeom>
              <a:noFill/>
            </p:spPr>
            <p:txBody>
              <a:bodyPr wrap="square" lIns="243840" tIns="195072" rIns="243840" bIns="195072" rtlCol="0">
                <a:spAutoFit/>
              </a:bodyPr>
              <a:lstStyle/>
              <a:p>
                <a:pPr>
                  <a:lnSpc>
                    <a:spcPct val="90000"/>
                  </a:lnSpc>
                  <a:spcAft>
                    <a:spcPts val="800"/>
                  </a:spcAft>
                </a:pPr>
                <a:r>
                  <a:rPr lang="en-AU" sz="2667" dirty="0" err="1" smtClean="0">
                    <a:gradFill>
                      <a:gsLst>
                        <a:gs pos="2917">
                          <a:schemeClr val="tx1"/>
                        </a:gs>
                        <a:gs pos="30000">
                          <a:schemeClr val="tx1"/>
                        </a:gs>
                      </a:gsLst>
                      <a:lin ang="5400000" scaled="0"/>
                    </a:gradFill>
                  </a:rPr>
                  <a:t>Lat</a:t>
                </a:r>
                <a:r>
                  <a:rPr lang="en-AU" sz="2667" dirty="0" smtClean="0">
                    <a:gradFill>
                      <a:gsLst>
                        <a:gs pos="2917">
                          <a:schemeClr val="tx1"/>
                        </a:gs>
                        <a:gs pos="30000">
                          <a:schemeClr val="tx1"/>
                        </a:gs>
                      </a:gsLst>
                      <a:lin ang="5400000" scaled="0"/>
                    </a:gradFill>
                  </a:rPr>
                  <a:t>/Long</a:t>
                </a:r>
              </a:p>
              <a:p>
                <a:pPr>
                  <a:lnSpc>
                    <a:spcPct val="90000"/>
                  </a:lnSpc>
                  <a:spcAft>
                    <a:spcPts val="800"/>
                  </a:spcAft>
                </a:pPr>
                <a:r>
                  <a:rPr lang="en-AU" sz="2667" dirty="0" smtClean="0">
                    <a:gradFill>
                      <a:gsLst>
                        <a:gs pos="2917">
                          <a:schemeClr val="tx1"/>
                        </a:gs>
                        <a:gs pos="30000">
                          <a:schemeClr val="tx1"/>
                        </a:gs>
                      </a:gsLst>
                      <a:lin ang="5400000" scaled="0"/>
                    </a:gradFill>
                  </a:rPr>
                  <a:t>Suburb </a:t>
                </a:r>
                <a:r>
                  <a:rPr lang="en-AU" sz="2667" dirty="0">
                    <a:gradFill>
                      <a:gsLst>
                        <a:gs pos="2917">
                          <a:schemeClr val="tx1"/>
                        </a:gs>
                        <a:gs pos="30000">
                          <a:schemeClr val="tx1"/>
                        </a:gs>
                      </a:gsLst>
                      <a:lin ang="5400000" scaled="0"/>
                    </a:gradFill>
                  </a:rPr>
                  <a:t>Name</a:t>
                </a:r>
              </a:p>
              <a:p>
                <a:pPr>
                  <a:spcAft>
                    <a:spcPts val="800"/>
                  </a:spcAft>
                </a:pPr>
                <a:r>
                  <a:rPr lang="en-AU" sz="2667" dirty="0">
                    <a:gradFill>
                      <a:gsLst>
                        <a:gs pos="2917">
                          <a:schemeClr val="tx1"/>
                        </a:gs>
                        <a:gs pos="30000">
                          <a:schemeClr val="tx1"/>
                        </a:gs>
                      </a:gsLst>
                      <a:lin ang="5400000" scaled="0"/>
                    </a:gradFill>
                  </a:rPr>
                  <a:t>Items</a:t>
                </a:r>
              </a:p>
              <a:p>
                <a:pPr>
                  <a:spcAft>
                    <a:spcPts val="800"/>
                  </a:spcAft>
                </a:pPr>
                <a:r>
                  <a:rPr lang="en-AU" sz="2667" dirty="0">
                    <a:gradFill>
                      <a:gsLst>
                        <a:gs pos="2917">
                          <a:schemeClr val="tx1"/>
                        </a:gs>
                        <a:gs pos="30000">
                          <a:schemeClr val="tx1"/>
                        </a:gs>
                      </a:gsLst>
                      <a:lin ang="5400000" scaled="0"/>
                    </a:gradFill>
                  </a:rPr>
                  <a:t>Observers</a:t>
                </a:r>
              </a:p>
            </p:txBody>
          </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28076" y="61702"/>
                <a:ext cx="2118512" cy="726456"/>
              </a:xfrm>
              <a:prstGeom prst="rect">
                <a:avLst/>
              </a:prstGeom>
            </p:spPr>
          </p:pic>
        </p:grpSp>
        <p:grpSp>
          <p:nvGrpSpPr>
            <p:cNvPr id="16" name="Group 15"/>
            <p:cNvGrpSpPr/>
            <p:nvPr/>
          </p:nvGrpSpPr>
          <p:grpSpPr>
            <a:xfrm>
              <a:off x="249920" y="1009616"/>
              <a:ext cx="3374863" cy="3173277"/>
              <a:chOff x="-83651" y="332047"/>
              <a:chExt cx="3374863" cy="3173277"/>
            </a:xfrm>
          </p:grpSpPr>
          <p:sp>
            <p:nvSpPr>
              <p:cNvPr id="6" name="TextBox 5"/>
              <p:cNvSpPr txBox="1"/>
              <p:nvPr/>
            </p:nvSpPr>
            <p:spPr>
              <a:xfrm>
                <a:off x="314342" y="1778506"/>
                <a:ext cx="2976870" cy="1726818"/>
              </a:xfrm>
              <a:prstGeom prst="rect">
                <a:avLst/>
              </a:prstGeom>
              <a:noFill/>
            </p:spPr>
            <p:txBody>
              <a:bodyPr wrap="square" lIns="243840" tIns="195072" rIns="243840" bIns="195072" rtlCol="0">
                <a:spAutoFit/>
              </a:bodyPr>
              <a:lstStyle/>
              <a:p>
                <a:pPr>
                  <a:lnSpc>
                    <a:spcPct val="90000"/>
                  </a:lnSpc>
                  <a:spcAft>
                    <a:spcPts val="800"/>
                  </a:spcAft>
                </a:pPr>
                <a:r>
                  <a:rPr lang="en-AU" sz="2667" dirty="0">
                    <a:gradFill>
                      <a:gsLst>
                        <a:gs pos="2917">
                          <a:schemeClr val="tx1"/>
                        </a:gs>
                        <a:gs pos="30000">
                          <a:schemeClr val="tx1"/>
                        </a:gs>
                      </a:gsLst>
                      <a:lin ang="5400000" scaled="0"/>
                    </a:gradFill>
                  </a:rPr>
                  <a:t>Location</a:t>
                </a:r>
              </a:p>
              <a:p>
                <a:pPr>
                  <a:spcAft>
                    <a:spcPts val="800"/>
                  </a:spcAft>
                </a:pPr>
                <a:r>
                  <a:rPr lang="en-AU" sz="2667" dirty="0" smtClean="0">
                    <a:gradFill>
                      <a:gsLst>
                        <a:gs pos="2917">
                          <a:schemeClr val="tx1"/>
                        </a:gs>
                        <a:gs pos="30000">
                          <a:schemeClr val="tx1"/>
                        </a:gs>
                      </a:gsLst>
                      <a:lin ang="5400000" scaled="0"/>
                    </a:gradFill>
                  </a:rPr>
                  <a:t>Items</a:t>
                </a:r>
              </a:p>
              <a:p>
                <a:pPr>
                  <a:spcAft>
                    <a:spcPts val="800"/>
                  </a:spcAft>
                </a:pPr>
                <a:r>
                  <a:rPr lang="en-AU" sz="2667" dirty="0" smtClean="0">
                    <a:gradFill>
                      <a:gsLst>
                        <a:gs pos="2917">
                          <a:schemeClr val="tx1"/>
                        </a:gs>
                        <a:gs pos="30000">
                          <a:schemeClr val="tx1"/>
                        </a:gs>
                      </a:gsLst>
                      <a:lin ang="5400000" scaled="0"/>
                    </a:gradFill>
                  </a:rPr>
                  <a:t>Notifications</a:t>
                </a:r>
                <a:endParaRPr lang="en-AU" sz="2667" dirty="0">
                  <a:gradFill>
                    <a:gsLst>
                      <a:gs pos="2917">
                        <a:schemeClr val="tx1"/>
                      </a:gs>
                      <a:gs pos="30000">
                        <a:schemeClr val="tx1"/>
                      </a:gs>
                    </a:gsLst>
                    <a:lin ang="5400000" scaled="0"/>
                  </a:gradFill>
                </a:endParaRPr>
              </a:p>
              <a:p>
                <a:pPr>
                  <a:spcAft>
                    <a:spcPts val="800"/>
                  </a:spcAft>
                </a:pPr>
                <a:r>
                  <a:rPr lang="en-AU" sz="2667" dirty="0" err="1" smtClean="0">
                    <a:gradFill>
                      <a:gsLst>
                        <a:gs pos="2917">
                          <a:schemeClr val="tx1"/>
                        </a:gs>
                        <a:gs pos="30000">
                          <a:schemeClr val="tx1"/>
                        </a:gs>
                      </a:gsLst>
                      <a:lin ang="5400000" scaled="0"/>
                    </a:gradFill>
                  </a:rPr>
                  <a:t>Auth</a:t>
                </a:r>
                <a:endParaRPr lang="en-AU" sz="2667"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651" y="332047"/>
                <a:ext cx="1373940" cy="1551743"/>
              </a:xfrm>
              <a:prstGeom prst="rect">
                <a:avLst/>
              </a:prstGeom>
            </p:spPr>
          </p:pic>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41309" y="489677"/>
                <a:ext cx="1538218" cy="647671"/>
              </a:xfrm>
              <a:prstGeom prst="rect">
                <a:avLst/>
              </a:prstGeom>
            </p:spPr>
          </p:pic>
        </p:grpSp>
      </p:grpSp>
      <p:sp>
        <p:nvSpPr>
          <p:cNvPr id="2" name="Rectangular Callout 1"/>
          <p:cNvSpPr/>
          <p:nvPr/>
        </p:nvSpPr>
        <p:spPr>
          <a:xfrm>
            <a:off x="397694" y="696305"/>
            <a:ext cx="2917006" cy="58264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Acts on the human’s behalf</a:t>
            </a:r>
            <a:endParaRPr lang="en-AU" dirty="0"/>
          </a:p>
        </p:txBody>
      </p:sp>
      <p:sp>
        <p:nvSpPr>
          <p:cNvPr id="18" name="Rectangular Callout 17"/>
          <p:cNvSpPr/>
          <p:nvPr/>
        </p:nvSpPr>
        <p:spPr>
          <a:xfrm>
            <a:off x="3838972" y="696305"/>
            <a:ext cx="3066324" cy="58264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The point of the whole system</a:t>
            </a:r>
            <a:endParaRPr lang="en-AU" dirty="0"/>
          </a:p>
        </p:txBody>
      </p:sp>
      <p:sp>
        <p:nvSpPr>
          <p:cNvPr id="20" name="Rectangular Callout 19"/>
          <p:cNvSpPr/>
          <p:nvPr/>
        </p:nvSpPr>
        <p:spPr>
          <a:xfrm>
            <a:off x="7429569" y="696305"/>
            <a:ext cx="4200455" cy="58264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Pub/Sub Hub – for discoverability</a:t>
            </a:r>
            <a:endParaRPr lang="en-AU" dirty="0"/>
          </a:p>
        </p:txBody>
      </p:sp>
      <p:sp>
        <p:nvSpPr>
          <p:cNvPr id="21" name="TextBox 20"/>
          <p:cNvSpPr txBox="1"/>
          <p:nvPr/>
        </p:nvSpPr>
        <p:spPr>
          <a:xfrm>
            <a:off x="3743786" y="6238358"/>
            <a:ext cx="8274888" cy="400110"/>
          </a:xfrm>
          <a:prstGeom prst="rect">
            <a:avLst/>
          </a:prstGeom>
          <a:noFill/>
        </p:spPr>
        <p:txBody>
          <a:bodyPr wrap="square" rtlCol="0">
            <a:spAutoFit/>
          </a:bodyPr>
          <a:lstStyle/>
          <a:p>
            <a:r>
              <a:rPr lang="en-AU" sz="2000" dirty="0" smtClean="0">
                <a:solidFill>
                  <a:schemeClr val="tx1">
                    <a:lumMod val="85000"/>
                  </a:schemeClr>
                </a:solidFill>
              </a:rPr>
              <a:t>Plus a few others: </a:t>
            </a:r>
            <a:r>
              <a:rPr lang="en-AU" sz="2000" dirty="0" err="1" smtClean="0">
                <a:solidFill>
                  <a:schemeClr val="tx1">
                    <a:lumMod val="85000"/>
                  </a:schemeClr>
                </a:solidFill>
              </a:rPr>
              <a:t>ChatRoom</a:t>
            </a:r>
            <a:r>
              <a:rPr lang="en-AU" sz="2000" dirty="0" smtClean="0">
                <a:solidFill>
                  <a:schemeClr val="tx1">
                    <a:lumMod val="85000"/>
                  </a:schemeClr>
                </a:solidFill>
              </a:rPr>
              <a:t>, Email, SMS, </a:t>
            </a:r>
            <a:r>
              <a:rPr lang="en-AU" sz="2000" dirty="0" err="1" smtClean="0">
                <a:solidFill>
                  <a:schemeClr val="tx1">
                    <a:lumMod val="85000"/>
                  </a:schemeClr>
                </a:solidFill>
              </a:rPr>
              <a:t>BanHammer</a:t>
            </a:r>
            <a:r>
              <a:rPr lang="en-AU" sz="2000" dirty="0" smtClean="0">
                <a:solidFill>
                  <a:schemeClr val="tx1">
                    <a:lumMod val="85000"/>
                  </a:schemeClr>
                </a:solidFill>
              </a:rPr>
              <a:t>, Admin, </a:t>
            </a:r>
            <a:r>
              <a:rPr lang="en-AU" sz="2000" dirty="0" err="1" smtClean="0">
                <a:solidFill>
                  <a:schemeClr val="tx1">
                    <a:lumMod val="85000"/>
                  </a:schemeClr>
                </a:solidFill>
              </a:rPr>
              <a:t>GeoLocation</a:t>
            </a:r>
            <a:r>
              <a:rPr lang="en-AU" sz="2000" dirty="0" smtClean="0">
                <a:solidFill>
                  <a:schemeClr val="tx1">
                    <a:lumMod val="85000"/>
                  </a:schemeClr>
                </a:solidFill>
              </a:rPr>
              <a:t>…</a:t>
            </a:r>
            <a:endParaRPr lang="en-AU" sz="2000" dirty="0">
              <a:solidFill>
                <a:schemeClr val="tx1">
                  <a:lumMod val="85000"/>
                </a:schemeClr>
              </a:solidFill>
            </a:endParaRPr>
          </a:p>
        </p:txBody>
      </p:sp>
    </p:spTree>
    <p:extLst>
      <p:ext uri="{BB962C8B-B14F-4D97-AF65-F5344CB8AC3E}">
        <p14:creationId xmlns:p14="http://schemas.microsoft.com/office/powerpoint/2010/main" val="4151185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0863" y="2766219"/>
            <a:ext cx="6010275" cy="1325563"/>
          </a:xfrm>
        </p:spPr>
        <p:txBody>
          <a:bodyPr/>
          <a:lstStyle/>
          <a:p>
            <a:r>
              <a:rPr lang="en-AU" dirty="0" smtClean="0"/>
              <a:t>How do users find items?</a:t>
            </a:r>
            <a:endParaRPr lang="en-AU" dirty="0"/>
          </a:p>
        </p:txBody>
      </p:sp>
    </p:spTree>
    <p:extLst>
      <p:ext uri="{BB962C8B-B14F-4D97-AF65-F5344CB8AC3E}">
        <p14:creationId xmlns:p14="http://schemas.microsoft.com/office/powerpoint/2010/main" val="9250974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prstClr val="black"/>
              <a:schemeClr val="accent6">
                <a:tint val="45000"/>
                <a:satMod val="400000"/>
              </a:schemeClr>
            </a:duotone>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460500"/>
          </a:xfrm>
          <a:solidFill>
            <a:srgbClr val="000000">
              <a:alpha val="69804"/>
            </a:srgbClr>
          </a:solidFill>
        </p:spPr>
        <p:txBody>
          <a:bodyPr/>
          <a:lstStyle/>
          <a:p>
            <a:r>
              <a:rPr lang="en-AU" dirty="0" smtClean="0"/>
              <a:t>Divide &amp; Conquer</a:t>
            </a:r>
            <a:endParaRPr lang="en-AU" dirty="0"/>
          </a:p>
        </p:txBody>
      </p:sp>
      <p:sp>
        <p:nvSpPr>
          <p:cNvPr id="3" name="Content Placeholder 2"/>
          <p:cNvSpPr>
            <a:spLocks noGrp="1"/>
          </p:cNvSpPr>
          <p:nvPr>
            <p:ph idx="1"/>
          </p:nvPr>
        </p:nvSpPr>
        <p:spPr>
          <a:solidFill>
            <a:srgbClr val="000000">
              <a:alpha val="69804"/>
            </a:srgbClr>
          </a:solidFill>
        </p:spPr>
        <p:txBody>
          <a:bodyPr>
            <a:normAutofit/>
          </a:bodyPr>
          <a:lstStyle/>
          <a:p>
            <a:r>
              <a:rPr lang="en-AU" dirty="0"/>
              <a:t>Users </a:t>
            </a:r>
            <a:r>
              <a:rPr lang="en-AU" dirty="0" smtClean="0"/>
              <a:t>are only interested in </a:t>
            </a:r>
            <a:r>
              <a:rPr lang="en-AU" i="1" dirty="0" smtClean="0"/>
              <a:t>nearby</a:t>
            </a:r>
            <a:r>
              <a:rPr lang="en-AU" dirty="0" smtClean="0"/>
              <a:t> items.</a:t>
            </a:r>
          </a:p>
          <a:p>
            <a:pPr lvl="1"/>
            <a:r>
              <a:rPr lang="en-AU" dirty="0" smtClean="0"/>
              <a:t>If they’re in Sydney, don’t </a:t>
            </a:r>
            <a:r>
              <a:rPr lang="en-AU" dirty="0"/>
              <a:t>send them to </a:t>
            </a:r>
            <a:r>
              <a:rPr lang="en-AU" dirty="0" smtClean="0"/>
              <a:t>Vladivostok for a busted up TV!</a:t>
            </a:r>
            <a:endParaRPr lang="en-AU" dirty="0"/>
          </a:p>
          <a:p>
            <a:r>
              <a:rPr lang="en-AU" dirty="0" smtClean="0"/>
              <a:t>Orleans does not provide you with indexes</a:t>
            </a:r>
          </a:p>
          <a:p>
            <a:pPr lvl="1"/>
            <a:r>
              <a:rPr lang="en-AU" dirty="0" smtClean="0"/>
              <a:t>Sticking point for new users</a:t>
            </a:r>
            <a:endParaRPr lang="en-AU" dirty="0"/>
          </a:p>
          <a:p>
            <a:r>
              <a:rPr lang="en-AU" dirty="0" smtClean="0"/>
              <a:t>Solution:</a:t>
            </a:r>
          </a:p>
          <a:p>
            <a:pPr lvl="1"/>
            <a:r>
              <a:rPr lang="en-AU" dirty="0" smtClean="0"/>
              <a:t>Divide the world up into 2Km*2Km grid</a:t>
            </a:r>
          </a:p>
          <a:p>
            <a:pPr lvl="1"/>
            <a:r>
              <a:rPr lang="en-AU" dirty="0" smtClean="0"/>
              <a:t>Users subscribe to all grids within a certain radius</a:t>
            </a:r>
          </a:p>
          <a:p>
            <a:pPr lvl="1"/>
            <a:r>
              <a:rPr lang="en-AU" dirty="0" smtClean="0"/>
              <a:t>Items are published </a:t>
            </a:r>
          </a:p>
          <a:p>
            <a:endParaRPr lang="en-AU" dirty="0"/>
          </a:p>
        </p:txBody>
      </p:sp>
    </p:spTree>
    <p:extLst>
      <p:ext uri="{BB962C8B-B14F-4D97-AF65-F5344CB8AC3E}">
        <p14:creationId xmlns:p14="http://schemas.microsoft.com/office/powerpoint/2010/main" val="29826236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themeOverride>
</file>

<file path=docProps/app.xml><?xml version="1.0" encoding="utf-8"?>
<Properties xmlns="http://schemas.openxmlformats.org/officeDocument/2006/extended-properties" xmlns:vt="http://schemas.openxmlformats.org/officeDocument/2006/docPropsVTypes">
  <Template>Office Theme</Template>
  <TotalTime>249</TotalTime>
  <Words>961</Words>
  <Application>Microsoft Office PowerPoint</Application>
  <PresentationFormat>Widescreen</PresentationFormat>
  <Paragraphs>151</Paragraphs>
  <Slides>25</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Segoe UI</vt:lpstr>
      <vt:lpstr>Wingdings</vt:lpstr>
      <vt:lpstr>Office Theme</vt:lpstr>
      <vt:lpstr>Orleans Virtual Meetup 4</vt:lpstr>
      <vt:lpstr>Reuben Bond</vt:lpstr>
      <vt:lpstr>Brief</vt:lpstr>
      <vt:lpstr>       FreeBay</vt:lpstr>
      <vt:lpstr>PowerPoint Presentation</vt:lpstr>
      <vt:lpstr>Modelling</vt:lpstr>
      <vt:lpstr>PowerPoint Presentation</vt:lpstr>
      <vt:lpstr>How do users find items?</vt:lpstr>
      <vt:lpstr>Divide &amp; Conquer</vt:lpstr>
      <vt:lpstr>PowerPoint Presentation</vt:lpstr>
      <vt:lpstr>PowerPoint Presentation</vt:lpstr>
      <vt:lpstr>Administration on a budget</vt:lpstr>
      <vt:lpstr>PowerPoint Presentation</vt:lpstr>
      <vt:lpstr>How does the console work?</vt:lpstr>
      <vt:lpstr>Authentication &amp; Authorization</vt:lpstr>
      <vt:lpstr>Authentibles</vt:lpstr>
      <vt:lpstr>Authentication &amp; Authorization v2.0</vt:lpstr>
      <vt:lpstr>Event Sourcing</vt:lpstr>
      <vt:lpstr>Event Sourcing v1</vt:lpstr>
      <vt:lpstr>Event Sourcing v1</vt:lpstr>
      <vt:lpstr>Event Sourcing v2</vt:lpstr>
      <vt:lpstr>Event Sourcing v2</vt:lpstr>
      <vt:lpstr>Event Sourcing v2</vt:lpstr>
      <vt:lpstr>Quick demo to show I’m not just making stuff up.</vt:lpstr>
      <vt:lpstr>Thanks  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Reuben Bond</dc:creator>
  <cp:lastModifiedBy>Reuben Bond</cp:lastModifiedBy>
  <cp:revision>25</cp:revision>
  <dcterms:created xsi:type="dcterms:W3CDTF">2015-04-15T14:49:40Z</dcterms:created>
  <dcterms:modified xsi:type="dcterms:W3CDTF">2015-04-15T18:59:00Z</dcterms:modified>
</cp:coreProperties>
</file>

<file path=docProps/thumbnail.jpeg>
</file>